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420" r:id="rId5"/>
    <p:sldId id="415" r:id="rId6"/>
    <p:sldId id="418" r:id="rId7"/>
    <p:sldId id="426" r:id="rId8"/>
    <p:sldId id="428" r:id="rId9"/>
    <p:sldId id="434" r:id="rId10"/>
    <p:sldId id="435" r:id="rId11"/>
    <p:sldId id="436" r:id="rId12"/>
    <p:sldId id="437" r:id="rId13"/>
    <p:sldId id="438" r:id="rId14"/>
    <p:sldId id="439" r:id="rId15"/>
    <p:sldId id="441" r:id="rId16"/>
    <p:sldId id="440" r:id="rId17"/>
    <p:sldId id="442" r:id="rId18"/>
    <p:sldId id="443" r:id="rId19"/>
    <p:sldId id="444" r:id="rId20"/>
    <p:sldId id="445" r:id="rId21"/>
    <p:sldId id="446" r:id="rId22"/>
    <p:sldId id="448" r:id="rId23"/>
    <p:sldId id="447" r:id="rId24"/>
    <p:sldId id="449" r:id="rId25"/>
    <p:sldId id="450" r:id="rId26"/>
    <p:sldId id="451" r:id="rId27"/>
    <p:sldId id="452" r:id="rId28"/>
    <p:sldId id="453" r:id="rId29"/>
    <p:sldId id="427" r:id="rId30"/>
    <p:sldId id="412" r:id="rId31"/>
    <p:sldId id="413" r:id="rId32"/>
    <p:sldId id="414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>
        <p:scale>
          <a:sx n="70" d="100"/>
          <a:sy n="70" d="100"/>
        </p:scale>
        <p:origin x="-330" y="-29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79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indeavr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9698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Повторения (цикли)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300"/>
            <a:ext cx="79102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повторения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037011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989943" y="3660383"/>
            <a:ext cx="104708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0506" y="3160286"/>
            <a:ext cx="411515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напише програма, която въвежда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 и намира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най-голямото </a:t>
            </a:r>
            <a:r>
              <a:rPr lang="bg-BG" dirty="0" smtClean="0"/>
              <a:t>измежду тях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 първия ред на входа въвежда броя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От следващите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реда се въвежда по едно число</a:t>
            </a:r>
          </a:p>
          <a:p>
            <a:pPr lvl="1"/>
            <a:r>
              <a:rPr lang="bg-BG" dirty="0" smtClean="0"/>
              <a:t>Примери: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най-голямо число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05225" y="4193247"/>
            <a:ext cx="914399" cy="21264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83006" y="4191795"/>
            <a:ext cx="792379" cy="21279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129035" y="5086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38452" y="4193247"/>
            <a:ext cx="914399" cy="212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616233" y="4191796"/>
            <a:ext cx="792379" cy="21279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62528" y="5086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34452" y="4193247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712233" y="4191796"/>
            <a:ext cx="79237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10145622" y="5086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27496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най-голямо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19200"/>
            <a:ext cx="10363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max = -10000000000000;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1; i &lt;= n; i++)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&gt; max)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num;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Console.WriteLine("max = " + max);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153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напише програма, която въвежда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числа и намира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най-малкото</a:t>
            </a:r>
            <a:r>
              <a:rPr lang="bg-BG" dirty="0"/>
              <a:t> измежду тях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Въвежда първо броя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, след тях още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числа</a:t>
            </a:r>
          </a:p>
          <a:p>
            <a:pPr lvl="1"/>
            <a:r>
              <a:rPr lang="bg-BG" dirty="0"/>
              <a:t>Примери: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r>
              <a:rPr lang="bg-BG" smtClean="0"/>
              <a:t>: най-малко </a:t>
            </a:r>
            <a:r>
              <a:rPr lang="bg-BG" dirty="0" smtClean="0"/>
              <a:t>число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41585" y="3833855"/>
            <a:ext cx="914399" cy="21264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9366" y="3832403"/>
            <a:ext cx="884835" cy="21279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765395" y="472717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46212" y="3833855"/>
            <a:ext cx="914399" cy="212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23993" y="3832404"/>
            <a:ext cx="792379" cy="21279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470288" y="472717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090012" y="3833855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67793" y="3832404"/>
            <a:ext cx="92241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101182" y="472717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892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2417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9012" y="1143000"/>
            <a:ext cx="4115157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8612" y="1600201"/>
            <a:ext cx="5410200" cy="2298344"/>
          </a:xfrm>
          <a:prstGeom prst="roundRect">
            <a:avLst>
              <a:gd name="adj" fmla="val 14326"/>
            </a:avLst>
          </a:prstGeom>
          <a:scene3d>
            <a:camera prst="perspectiveHeroicExtremeLeftFacing">
              <a:rot lat="108663" lon="888915" rev="2137497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209408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19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bg-BG" dirty="0" smtClean="0"/>
              <a:t>Техники за използване на </a:t>
            </a:r>
            <a:r>
              <a:rPr lang="en-US" dirty="0" smtClean="0"/>
              <a:t>for-</a:t>
            </a:r>
            <a:r>
              <a:rPr lang="bg-BG" dirty="0" smtClean="0"/>
              <a:t>цикли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1996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Да се напише програма, която въвежда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2*n</a:t>
            </a:r>
            <a:r>
              <a:rPr lang="en-US" sz="3200" dirty="0" smtClean="0"/>
              <a:t> </a:t>
            </a:r>
            <a:r>
              <a:rPr lang="bg-BG" sz="3200" dirty="0" smtClean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Проверява дали сумите на левите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/>
              <a:t> </a:t>
            </a:r>
            <a:r>
              <a:rPr lang="bg-BG" sz="3000" dirty="0" smtClean="0"/>
              <a:t>и десните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/>
              <a:t> </a:t>
            </a:r>
            <a:r>
              <a:rPr lang="bg-BG" sz="3000" dirty="0" smtClean="0"/>
              <a:t>числа са равни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При равенство печата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 smtClean="0"/>
              <a:t>" </a:t>
            </a:r>
            <a:r>
              <a:rPr lang="en-US" sz="3000" dirty="0" smtClean="0"/>
              <a:t>+</a:t>
            </a:r>
            <a:r>
              <a:rPr lang="bg-BG" sz="3000" dirty="0" smtClean="0"/>
              <a:t>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сумата</a:t>
            </a:r>
            <a:r>
              <a:rPr lang="bg-BG" sz="3000" dirty="0" smtClean="0"/>
              <a:t>; иначе печата </a:t>
            </a:r>
            <a:r>
              <a:rPr lang="en-US" sz="3000" dirty="0" smtClean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 smtClean="0"/>
              <a:t>" +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</a:t>
            </a:r>
            <a:r>
              <a:rPr lang="bg-BG" sz="3000" dirty="0" smtClean="0"/>
              <a:t>изчислена като положително число)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Примери: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</a:t>
            </a:r>
            <a:r>
              <a:rPr lang="bg-BG" noProof="1" smtClean="0"/>
              <a:t>лява и дясна сума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93812" y="4170154"/>
            <a:ext cx="761999" cy="22299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19193" y="4168703"/>
            <a:ext cx="2908453" cy="22314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Yes, sum = 100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50497" y="512738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95828" y="4196620"/>
            <a:ext cx="851410" cy="22041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10620" y="4195170"/>
            <a:ext cx="2555792" cy="2204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No, 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567943" y="512738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138179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</a:t>
            </a:r>
            <a:r>
              <a:rPr lang="bg-BG" noProof="1"/>
              <a:t>лява и дясна сума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1237595"/>
            <a:ext cx="10493756" cy="45958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leftSum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n; i++)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leftSum +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and calculate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rightSum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(leftSum == rightSum)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Console.WriteLine("Yes,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leftSum);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Console.WriteLine("No,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Math.Abs(rightSum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leftSum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441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Да се напише програма, която въвежда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Проверява дали сумата на числата на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четни позиции </a:t>
            </a:r>
            <a:r>
              <a:rPr lang="bg-BG" sz="3000" dirty="0" smtClean="0"/>
              <a:t>е равна на сумата на числата на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нечетни позиции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При равенство печата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 smtClean="0"/>
              <a:t>" </a:t>
            </a:r>
            <a:r>
              <a:rPr lang="en-US" sz="3000" dirty="0" smtClean="0"/>
              <a:t>+</a:t>
            </a:r>
            <a:r>
              <a:rPr lang="bg-BG" sz="3000" dirty="0" smtClean="0"/>
              <a:t>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сумата</a:t>
            </a:r>
            <a:r>
              <a:rPr lang="bg-BG" sz="3000" dirty="0" smtClean="0"/>
              <a:t>; иначе печата </a:t>
            </a:r>
            <a:r>
              <a:rPr lang="en-US" sz="3000" dirty="0" smtClean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 smtClean="0"/>
              <a:t>" +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</a:t>
            </a:r>
            <a:r>
              <a:rPr lang="bg-BG" sz="3000" dirty="0" smtClean="0"/>
              <a:t>положително число). Примери: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</a:t>
            </a:r>
            <a:r>
              <a:rPr lang="bg-BG" noProof="1" smtClean="0"/>
              <a:t>четна / нечетна сума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149921"/>
            <a:ext cx="761999" cy="21874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endParaRPr lang="en-US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09593" y="4148471"/>
            <a:ext cx="1775019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</a:t>
            </a:r>
            <a:endParaRPr lang="bg-BG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540897" y="51071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570412" y="4148470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977020" y="4148471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6729" y="51105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80412" y="4114800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787020" y="4114801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2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226729" y="50768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371783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</a:t>
            </a:r>
            <a:r>
              <a:rPr lang="bg-BG" noProof="1"/>
              <a:t>четна / нечетна сума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1143000"/>
            <a:ext cx="10493756" cy="47497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evenSum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n; i++)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element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 % 2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sum / difference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08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въвежда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bg-BG" dirty="0"/>
              <a:t> (стринг)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Отпечатва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сумата на гласните букви </a:t>
            </a:r>
            <a:r>
              <a:rPr lang="bg-BG" dirty="0" smtClean="0"/>
              <a:t>според таблицата по-долу: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Примери: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Задача: </a:t>
            </a:r>
            <a:r>
              <a:rPr lang="bg-BG" noProof="1" smtClean="0"/>
              <a:t>сумиране на гласните букви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6660" y="4675037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46164" y="4673587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90283" y="478279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15147953"/>
              </p:ext>
            </p:extLst>
          </p:nvPr>
        </p:nvGraphicFramePr>
        <p:xfrm>
          <a:off x="3338212" y="2665408"/>
          <a:ext cx="51946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920"/>
                <a:gridCol w="1038920"/>
                <a:gridCol w="1038920"/>
                <a:gridCol w="1038920"/>
                <a:gridCol w="1038920"/>
              </a:tblGrid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1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2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3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4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5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63204" y="4661848"/>
            <a:ext cx="2515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e+o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17308" y="4692626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835774" y="4691176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8179893" y="480038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9355708" y="4679437"/>
            <a:ext cx="1067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= 3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56660" y="5537602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bamboo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846164" y="5536152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2190283" y="56453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Rectangle 46"/>
          <p:cNvSpPr/>
          <p:nvPr/>
        </p:nvSpPr>
        <p:spPr>
          <a:xfrm>
            <a:off x="3363204" y="5524413"/>
            <a:ext cx="32928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a+o+o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1+4+4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17308" y="5555191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835774" y="5553741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8179893" y="566295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ectangle 50"/>
          <p:cNvSpPr/>
          <p:nvPr/>
        </p:nvSpPr>
        <p:spPr>
          <a:xfrm>
            <a:off x="9355708" y="5542002"/>
            <a:ext cx="25026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e+e = 2+2 = 4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531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5" y="1191467"/>
            <a:ext cx="7429362" cy="55300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Повторения (цикли)</a:t>
            </a:r>
          </a:p>
          <a:p>
            <a:pPr marL="723900" lvl="1" indent="-420688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/>
              <a:t>цикъл в </a:t>
            </a:r>
            <a:r>
              <a:rPr lang="bg-BG" dirty="0" smtClean="0"/>
              <a:t>най-простата </a:t>
            </a:r>
            <a:r>
              <a:rPr lang="bg-BG" dirty="0"/>
              <a:t>му </a:t>
            </a:r>
            <a:r>
              <a:rPr lang="bg-BG" dirty="0" smtClean="0"/>
              <a:t>форма</a:t>
            </a:r>
          </a:p>
          <a:p>
            <a:pPr marL="723900" lvl="1" indent="-420688"/>
            <a:r>
              <a:rPr lang="bg-BG" dirty="0"/>
              <a:t>Задачи с прости </a:t>
            </a:r>
            <a:r>
              <a:rPr lang="bg-BG" dirty="0" smtClean="0"/>
              <a:t>повторения</a:t>
            </a:r>
          </a:p>
          <a:p>
            <a:pPr marL="723900" lvl="1" indent="-420688"/>
            <a:r>
              <a:rPr lang="bg-BG" dirty="0" smtClean="0"/>
              <a:t>Сума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числа, най-голямо</a:t>
            </a:r>
            <a:br>
              <a:rPr lang="bg-BG" dirty="0" smtClean="0"/>
            </a:br>
            <a:r>
              <a:rPr lang="bg-BG" dirty="0" smtClean="0"/>
              <a:t>и най-малко число</a:t>
            </a:r>
            <a:endParaRPr lang="en-US" dirty="0" smtClean="0"/>
          </a:p>
          <a:p>
            <a:pPr marL="723900" lvl="1" indent="-420688"/>
            <a:r>
              <a:rPr lang="bg-BG" dirty="0" smtClean="0"/>
              <a:t>Сумиране на гласни букви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Чертане </a:t>
            </a:r>
            <a:r>
              <a:rPr lang="bg-BG" dirty="0"/>
              <a:t>на фигури с костенурка – </a:t>
            </a:r>
            <a:r>
              <a:rPr lang="bg-BG" dirty="0" smtClean="0"/>
              <a:t>графично приложение </a:t>
            </a:r>
            <a:r>
              <a:rPr lang="bg-BG" dirty="0"/>
              <a:t>за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80030" y="1271366"/>
            <a:ext cx="3800782" cy="4900834"/>
            <a:chOff x="7780030" y="1271366"/>
            <a:chExt cx="3800782" cy="49008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0030" y="1271366"/>
              <a:ext cx="3800782" cy="49008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1306" y="1420906"/>
              <a:ext cx="1489253" cy="110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</a:t>
            </a:r>
            <a:r>
              <a:rPr lang="bg-BG" noProof="1" smtClean="0"/>
              <a:t>сумиране на гласни букви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1280734"/>
            <a:ext cx="10493756" cy="45104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 = Console.ReadLine();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0;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s.Length; i++)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(s[i] == 'a') sum += 1;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'e') sum += 2;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'i') sum += 3;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'o') sum += 4;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(s[i] == 'u') sum += 5;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Console.WriteLine("Vowels sum =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851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050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4147" y="18921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1330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2676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bg-BG" dirty="0" smtClean="0"/>
              <a:t>Графично </a:t>
            </a:r>
            <a:r>
              <a:rPr lang="en-US" dirty="0" smtClean="0"/>
              <a:t>(GUI) </a:t>
            </a:r>
            <a:r>
              <a:rPr lang="bg-BG" dirty="0" smtClean="0"/>
              <a:t>приложение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5961" y="762000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3412" y="1800413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040" y="1524000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3095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Нов </a:t>
            </a:r>
            <a:r>
              <a:rPr lang="en-US" dirty="0" smtClean="0"/>
              <a:t>Windows Forms </a:t>
            </a:r>
            <a:r>
              <a:rPr lang="bg-BG" dirty="0" smtClean="0"/>
              <a:t>проект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715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</a:t>
            </a:r>
            <a:r>
              <a:rPr lang="en-US" noProof="1" smtClean="0"/>
              <a:t>NuGet</a:t>
            </a:r>
            <a:r>
              <a:rPr lang="en-US" dirty="0" smtClean="0"/>
              <a:t> </a:t>
            </a:r>
            <a:r>
              <a:rPr lang="bg-BG" dirty="0" smtClean="0"/>
              <a:t>пакет </a:t>
            </a:r>
            <a:r>
              <a:rPr lang="en-US" dirty="0" smtClean="0"/>
              <a:t>"</a:t>
            </a:r>
            <a:r>
              <a:rPr lang="en-US" noProof="1" smtClean="0"/>
              <a:t>Nakov.TurtleGraphics</a:t>
            </a:r>
            <a:r>
              <a:rPr lang="en-US" dirty="0" smtClean="0"/>
              <a:t>"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889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главната форма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EventArgs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e)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Turtle.Rotate(30);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960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Приложението в действие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9082" y="1151121"/>
            <a:ext cx="8948208" cy="52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596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07094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5961" y="841198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3412" y="1879611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040" y="1603198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8502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повтаряме блок код с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цикъл:</a:t>
            </a:r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r>
              <a:rPr lang="bg-BG" sz="3200" dirty="0" smtClean="0"/>
              <a:t>Можем да четем поредица от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числа от конзолата: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37114"/>
            <a:ext cx="3314194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32776" y="1823417"/>
            <a:ext cx="6837072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4988509"/>
            <a:ext cx="1072793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var num = int.Parse(Console.ReadLine());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5604" y="1430218"/>
            <a:ext cx="1322453" cy="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995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98755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Конструкция за цикъл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9012" y="1143000"/>
            <a:ext cx="4115157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8612" y="1600201"/>
            <a:ext cx="5410200" cy="2298344"/>
          </a:xfrm>
          <a:prstGeom prst="roundRect">
            <a:avLst>
              <a:gd name="adj" fmla="val 14326"/>
            </a:avLst>
          </a:prstGeom>
          <a:scene3d>
            <a:camera prst="perspectiveHeroicExtremeLeftFacing">
              <a:rot lat="108663" lon="888915" rev="2137497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7249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548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27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В програмирането често пъти се налага да изпълним блок с команди няколко пъти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За целта използваме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 smtClean="0"/>
              <a:t>-</a:t>
            </a:r>
            <a:r>
              <a:rPr lang="bg-BG" sz="3000" dirty="0" smtClean="0"/>
              <a:t>цикъл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46212" y="5298637"/>
            <a:ext cx="9372600" cy="671786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4288489"/>
            <a:ext cx="10363200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0424" y="2971801"/>
            <a:ext cx="2667000" cy="1077621"/>
          </a:xfrm>
          <a:prstGeom prst="wedgeRoundRectCallout">
            <a:avLst>
              <a:gd name="adj1" fmla="val -23359"/>
              <a:gd name="adj2" fmla="val 863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Конструкция за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цикъл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691871" y="2971800"/>
            <a:ext cx="1967753" cy="1077621"/>
          </a:xfrm>
          <a:prstGeom prst="wedgeRoundRectCallout">
            <a:avLst>
              <a:gd name="adj1" fmla="val -47658"/>
              <a:gd name="adj2" fmla="val 82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031659" y="3096280"/>
            <a:ext cx="1967753" cy="1077621"/>
          </a:xfrm>
          <a:prstGeom prst="wedgeRoundRectCallout">
            <a:avLst>
              <a:gd name="adj1" fmla="val -77023"/>
              <a:gd name="adj2" fmla="val 726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Крайна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345156" y="3581400"/>
            <a:ext cx="2819400" cy="1454624"/>
          </a:xfrm>
          <a:prstGeom prst="wedgeRoundRectCallout">
            <a:avLst>
              <a:gd name="adj1" fmla="val -97469"/>
              <a:gd name="adj2" fmla="val 75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Тяло на цикъла: блок команди за изпълнение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277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Да се напише програма, която печата числата от 1 до 100: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sz="3200" dirty="0" smtClean="0"/>
              <a:t>Може да използвате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-loop"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 snippet </a:t>
            </a:r>
            <a:r>
              <a:rPr lang="bg-BG" sz="3200" dirty="0" smtClean="0"/>
              <a:t>във </a:t>
            </a:r>
            <a:r>
              <a:rPr lang="en-US" sz="3200" dirty="0" smtClean="0"/>
              <a:t>Visual Studio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Пример: числа от 1 до 100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4" y="1954209"/>
            <a:ext cx="10667998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1994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5582" y="4980036"/>
            <a:ext cx="3715230" cy="1131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460" y="4980036"/>
            <a:ext cx="6629400" cy="113184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7296588" y="5393560"/>
            <a:ext cx="46091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2208213" y="4946223"/>
            <a:ext cx="4114799" cy="491273"/>
          </a:xfrm>
          <a:prstGeom prst="wedgeRoundRectCallout">
            <a:avLst>
              <a:gd name="adj1" fmla="val -68017"/>
              <a:gd name="adj2" fmla="val -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Натиснете 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[TAB]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два пъти</a:t>
            </a:r>
            <a:endParaRPr lang="bg-BG" sz="2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646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намира всички числа в интервала </a:t>
            </a:r>
            <a:r>
              <a:rPr lang="en-US" dirty="0" smtClean="0"/>
              <a:t>[1…1000], </a:t>
            </a:r>
            <a:r>
              <a:rPr lang="bg-BG" dirty="0" smtClean="0"/>
              <a:t>които завършват на 7: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числа до 1000, завършващи на 7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682657"/>
            <a:ext cx="103632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10 == 7)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Console.WriteLine(i);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153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1591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отпечатва буквите от латинската азбука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dirty="0" smtClean="0"/>
              <a:t>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z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циклите работят не само с числа, може и с букви: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всички латински букви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3151496"/>
            <a:ext cx="102108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Console.Write("Latin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alphabet:");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letter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 &lt;=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'z'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 + letter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5855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055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напише програма, която въвежда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 и ги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сумира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 първия ред на входа се въвежда броят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От следващите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реда се въвежда по едно число</a:t>
            </a:r>
          </a:p>
          <a:p>
            <a:pPr lvl="1"/>
            <a:r>
              <a:rPr lang="bg-BG" dirty="0" smtClean="0"/>
              <a:t>Числата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сумират</a:t>
            </a:r>
            <a:r>
              <a:rPr lang="bg-BG" dirty="0" smtClean="0"/>
              <a:t> и накрая се отпечатва резултатът</a:t>
            </a:r>
            <a:endParaRPr lang="en-US" dirty="0" smtClean="0"/>
          </a:p>
          <a:p>
            <a:pPr lvl="1"/>
            <a:r>
              <a:rPr lang="bg-BG" dirty="0" smtClean="0"/>
              <a:t>Примери: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сумиране на числа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36985" y="4116252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14766" y="4114800"/>
            <a:ext cx="792379" cy="2132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074443" y="50095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970212" y="4116251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47993" y="4114801"/>
            <a:ext cx="792379" cy="21328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007936" y="50095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066212" y="4116252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643993" y="4114800"/>
            <a:ext cx="792379" cy="2132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10091030" y="50095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xmlns="" val="27591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Решение: сумиране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07323"/>
            <a:ext cx="10363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Console.WriteLine("Enter the numbers:");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 i &lt; n; i++)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sum + num;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=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273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1573</Words>
  <Application>Microsoft Office PowerPoint</Application>
  <PresentationFormat>Custom</PresentationFormat>
  <Paragraphs>358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SoftUni 16x9</vt:lpstr>
      <vt:lpstr>Повторения (цикли)</vt:lpstr>
      <vt:lpstr>Съдържание</vt:lpstr>
      <vt:lpstr>Повторения на блокове код</vt:lpstr>
      <vt:lpstr>Повторения (цикли)</vt:lpstr>
      <vt:lpstr>Пример: числа от 1 до 100</vt:lpstr>
      <vt:lpstr>Пример: числа до 1000, завършващи на 7</vt:lpstr>
      <vt:lpstr>Пример: всички латински букви</vt:lpstr>
      <vt:lpstr>Пример: сумиране на числа</vt:lpstr>
      <vt:lpstr>Решение: сумиране на числа</vt:lpstr>
      <vt:lpstr>Пример: най-голямо число</vt:lpstr>
      <vt:lpstr>Решение: най-голямо число</vt:lpstr>
      <vt:lpstr>Пример: най-малко число</vt:lpstr>
      <vt:lpstr>Повторения на блокове код</vt:lpstr>
      <vt:lpstr>Задачи с цикли</vt:lpstr>
      <vt:lpstr>Задача: лява и дясна сума</vt:lpstr>
      <vt:lpstr>Решение: лява и дясна сума</vt:lpstr>
      <vt:lpstr>Задача: четна / нечетна сума</vt:lpstr>
      <vt:lpstr>Решение: четна / нечетна сума</vt:lpstr>
      <vt:lpstr>Задача: сумиране на гласните букви</vt:lpstr>
      <vt:lpstr>Решение: сумиране на гласни букви</vt:lpstr>
      <vt:lpstr>Задачи с цикли</vt:lpstr>
      <vt:lpstr>Чертане с костенурка</vt:lpstr>
      <vt:lpstr>Нов Windows Forms проект</vt:lpstr>
      <vt:lpstr>Инсталиране на NuGet пакет "Nakov.TurtleGraphics"</vt:lpstr>
      <vt:lpstr>Дизайн на главната форма</vt:lpstr>
      <vt:lpstr>Приложението в действие</vt:lpstr>
      <vt:lpstr>Чертане с костенурка</vt:lpstr>
      <vt:lpstr>Какво научихме днес?</vt:lpstr>
      <vt:lpstr>Повторения (цикли)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Повторения (цикли)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2016-11-29T21:50:33Z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